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8" r:id="rId31"/>
  </p:sldIdLst>
  <p:sldSz cx="9144000" cy="6858000" type="screen4x3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3FD996-2C29-431C-B74D-BD9B21A11FE9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153AAF9-2685-48CA-AA7E-7260333C7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96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6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3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4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EC9D-C9F9-4E88-91D4-3C315E6EE2F9}" type="datetimeFigureOut">
              <a:rPr lang="it-IT"/>
              <a:pPr>
                <a:defRPr/>
              </a:pPr>
              <a:t>24/07/2015</a:t>
            </a:fld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18D0-B594-402E-91A2-D0EB6119A79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26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0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98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9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1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7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67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8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38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6E50-F90C-467A-BA24-AAF6CD66F8EB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561-1391-43DE-AF12-3CBC1BBC3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7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.bp.blogspot.com/-h8SdvZSHksE/Uz1ewGCA-eI/AAAAAAAAF9A/XRnHJ99WYzc/s1600/limpeza+do+intestino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CAcQjRw&amp;url=http://www.medfoco.com.br/cancer-colorretal-intestino/&amp;ei=Sl9kVO3pM4TKOaOjgNAH&amp;psig=AFQjCNG28tpu5fucwPaGnygGfIBO5Iy8Kg&amp;ust=141595026481546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lute.gov.it/imgs/C_17_pagineAree_1268_listaFile_itemName_2_file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si\Pictures\FOTO CONGRESSI\campo-di-fiori-primaveri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725" y="-365125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650264" y="3573016"/>
            <a:ext cx="11521280" cy="3570208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74000"/>
                </a:srgb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Respiro dell’intestino</a:t>
            </a:r>
          </a:p>
          <a:p>
            <a:pPr algn="ctr"/>
            <a:r>
              <a:rPr lang="it-IT" sz="4400" dirty="0" err="1"/>
              <a:t>Respiraction</a:t>
            </a:r>
            <a:r>
              <a:rPr lang="it-IT" sz="4400" dirty="0"/>
              <a:t> week</a:t>
            </a:r>
          </a:p>
          <a:p>
            <a:pPr algn="ctr"/>
            <a:r>
              <a:rPr lang="it-IT" sz="4400" dirty="0"/>
              <a:t>Valle Aurina</a:t>
            </a:r>
          </a:p>
          <a:p>
            <a:pPr algn="ctr"/>
            <a:r>
              <a:rPr lang="it-IT" sz="4400" dirty="0"/>
              <a:t>Luglio </a:t>
            </a:r>
            <a:r>
              <a:rPr lang="it-IT" sz="4400" dirty="0" smtClean="0"/>
              <a:t>2015</a:t>
            </a:r>
          </a:p>
          <a:p>
            <a:pPr algn="ctr"/>
            <a:r>
              <a:rPr lang="it-IT" sz="3200" dirty="0" err="1"/>
              <a:t>d</a:t>
            </a:r>
            <a:r>
              <a:rPr lang="it-IT" sz="3200" dirty="0" err="1" smtClean="0"/>
              <a:t>ott</a:t>
            </a:r>
            <a:r>
              <a:rPr lang="it-IT" sz="3200" dirty="0" smtClean="0"/>
              <a:t> Rosi A.Coerezza</a:t>
            </a: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9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484784"/>
            <a:ext cx="7848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Nell’intestino intensa attività che  coinvolge batteri , enzimi e cellule</a:t>
            </a:r>
          </a:p>
          <a:p>
            <a:r>
              <a:rPr lang="it-IT" sz="2800" dirty="0" smtClean="0"/>
              <a:t>Immunitarie, sostiene e protegge la salute dell’intero organismo.</a:t>
            </a:r>
          </a:p>
          <a:p>
            <a:endParaRPr lang="it-IT" sz="2800" dirty="0"/>
          </a:p>
          <a:p>
            <a:r>
              <a:rPr lang="it-IT" sz="2800" dirty="0" smtClean="0"/>
              <a:t>Per questo motivo la tutela della salute e dell’energia vitale parte dall’ambiente </a:t>
            </a:r>
          </a:p>
          <a:p>
            <a:r>
              <a:rPr lang="it-IT" sz="2800" smtClean="0"/>
              <a:t>Intestinale.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Sulla base di queste considerazioni  alimenti ricchi enzimi vanno rivalutati.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937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" y="135374"/>
            <a:ext cx="8989880" cy="674241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548680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/>
              <a:t>L’assunzione di enzimi mirati, gastroresistenti </a:t>
            </a:r>
            <a:r>
              <a:rPr lang="it-IT" sz="3200" dirty="0" smtClean="0"/>
              <a:t> </a:t>
            </a:r>
            <a:r>
              <a:rPr lang="it-IT" sz="3200" dirty="0"/>
              <a:t>permette una migliore assimilazione e normalizza la flora batterica. </a:t>
            </a:r>
            <a:endParaRPr lang="it-IT" sz="3200" dirty="0" smtClean="0"/>
          </a:p>
          <a:p>
            <a:pPr algn="just">
              <a:lnSpc>
                <a:spcPct val="150000"/>
              </a:lnSpc>
            </a:pPr>
            <a:endParaRPr lang="it-IT" sz="3200" dirty="0" smtClean="0"/>
          </a:p>
          <a:p>
            <a:pPr algn="just">
              <a:lnSpc>
                <a:spcPct val="150000"/>
              </a:lnSpc>
            </a:pPr>
            <a:r>
              <a:rPr lang="it-IT" sz="3200" dirty="0" smtClean="0"/>
              <a:t>Gli </a:t>
            </a:r>
            <a:r>
              <a:rPr lang="it-IT" sz="3200" dirty="0"/>
              <a:t>Inglesi la chiamano </a:t>
            </a:r>
            <a:r>
              <a:rPr lang="it-IT" sz="3200" dirty="0" err="1" smtClean="0"/>
              <a:t>Enzyme</a:t>
            </a:r>
            <a:r>
              <a:rPr lang="it-IT" sz="3200" dirty="0" smtClean="0"/>
              <a:t> </a:t>
            </a:r>
            <a:r>
              <a:rPr lang="it-IT" sz="3200" dirty="0" err="1" smtClean="0"/>
              <a:t>Therapy</a:t>
            </a:r>
            <a:r>
              <a:rPr lang="it-IT" sz="32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it-IT" sz="2800" b="1" dirty="0" smtClean="0"/>
              <a:t>«una </a:t>
            </a:r>
            <a:r>
              <a:rPr lang="it-IT" sz="2800" b="1" dirty="0"/>
              <a:t>terapia per la Disbiosi non può prescindere dall’assunzione di enzimi naturali» </a:t>
            </a:r>
            <a:endParaRPr lang="it-IT" sz="2800" b="1" dirty="0" smtClean="0"/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(</a:t>
            </a:r>
            <a:r>
              <a:rPr lang="it-IT" sz="2000" dirty="0" err="1" smtClean="0"/>
              <a:t>Hiromi</a:t>
            </a:r>
            <a:r>
              <a:rPr lang="it-IT" sz="2000" dirty="0" smtClean="0"/>
              <a:t> </a:t>
            </a:r>
            <a:r>
              <a:rPr lang="it-IT" sz="2000" dirty="0"/>
              <a:t>Shinya </a:t>
            </a:r>
            <a:r>
              <a:rPr lang="it-IT" sz="2000" dirty="0" smtClean="0"/>
              <a:t>– Il fattore Enzima)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192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  <a14:imgEffect>
                      <a14:brightnessContrast bright="94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Cibo:  veicolo per  la colonizzazione batterica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Potenzialità inquinanti</a:t>
            </a:r>
          </a:p>
          <a:p>
            <a:r>
              <a:rPr lang="it-IT" dirty="0" smtClean="0"/>
              <a:t>Uso di farmaci che favoriscono la selezione tra ceppi</a:t>
            </a:r>
          </a:p>
          <a:p>
            <a:r>
              <a:rPr lang="it-IT" dirty="0" smtClean="0"/>
              <a:t>Inquinamento del cibo</a:t>
            </a:r>
          </a:p>
          <a:p>
            <a:r>
              <a:rPr lang="it-IT" dirty="0" smtClean="0"/>
              <a:t>Abuso di alcuni alimenti</a:t>
            </a:r>
          </a:p>
          <a:p>
            <a:r>
              <a:rPr lang="it-IT" dirty="0" smtClean="0"/>
              <a:t>Abitudini voluttuarie</a:t>
            </a:r>
          </a:p>
          <a:p>
            <a:r>
              <a:rPr lang="it-IT" dirty="0" smtClean="0"/>
              <a:t>Errori nello stile di vita=alterazioni transito intestinale</a:t>
            </a:r>
          </a:p>
          <a:p>
            <a:r>
              <a:rPr lang="it-IT" dirty="0" smtClean="0"/>
              <a:t>Inquinanti chimici da cibo e non.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Sistema immunitario intestinale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MALT (Mucose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lynphoid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GALT (</a:t>
            </a:r>
            <a:r>
              <a:rPr lang="it-IT" dirty="0" err="1" smtClean="0"/>
              <a:t>Gut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 </a:t>
            </a:r>
            <a:r>
              <a:rPr lang="it-IT" dirty="0" err="1" smtClean="0"/>
              <a:t>lynphoid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Barriere ingresso nell’organismo, sottili e permeabili.</a:t>
            </a:r>
          </a:p>
          <a:p>
            <a:pPr algn="just"/>
            <a:endParaRPr lang="it-IT" dirty="0" smtClean="0"/>
          </a:p>
          <a:p>
            <a:pPr marL="800100" lvl="2" indent="0" algn="just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Linfociti( presenti nell’epitelio, lamina propria e follicoli)</a:t>
            </a:r>
          </a:p>
          <a:p>
            <a:pPr marL="800100" lvl="2" indent="0" algn="just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Plasmacellule ,Macrofagi, placche </a:t>
            </a:r>
            <a:r>
              <a:rPr lang="it-IT" sz="2800" dirty="0" err="1" smtClean="0">
                <a:solidFill>
                  <a:srgbClr val="FF0000"/>
                </a:solidFill>
              </a:rPr>
              <a:t>Peyer</a:t>
            </a:r>
            <a:r>
              <a:rPr lang="it-IT" sz="2800" dirty="0" smtClean="0">
                <a:solidFill>
                  <a:srgbClr val="FF0000"/>
                </a:solidFill>
              </a:rPr>
              <a:t>, linfonodi mesenterici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49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0895" y="980728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complesso </a:t>
            </a:r>
            <a:r>
              <a:rPr lang="it-IT" sz="2800" dirty="0"/>
              <a:t>meccanismo selettivo che consente il passaggio delle sostanze nutritive e l'attivazione di meccanismi regolativi fondamentali per l'intero sistema immunitario e neuro </a:t>
            </a:r>
            <a:r>
              <a:rPr lang="it-IT" sz="2800" dirty="0" smtClean="0"/>
              <a:t>endocrino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9512" y="2903476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Le più recenti ricerche dimostrano </a:t>
            </a:r>
            <a:r>
              <a:rPr lang="it-IT" sz="2800" dirty="0"/>
              <a:t>l'importanza delle alterazioni dell'integrità della Barriera intestinale nella patogenesi di numerose affezioni acute e soprattutto </a:t>
            </a:r>
            <a:r>
              <a:rPr lang="it-IT" sz="2800" dirty="0" smtClean="0"/>
              <a:t>croniche.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Ciò consente di poter definite il quadro clinico derivante dall'aumento della permeabilità intestinale con il termine </a:t>
            </a:r>
            <a:r>
              <a:rPr lang="it-IT" sz="2800" dirty="0" smtClean="0"/>
              <a:t>di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 			</a:t>
            </a:r>
            <a:r>
              <a:rPr lang="it-IT" sz="3200" b="1" dirty="0" err="1" smtClean="0">
                <a:solidFill>
                  <a:schemeClr val="accent3">
                    <a:lumMod val="50000"/>
                  </a:schemeClr>
                </a:solidFill>
              </a:rPr>
              <a:t>Leaky</a:t>
            </a: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3">
                    <a:lumMod val="50000"/>
                  </a:schemeClr>
                </a:solidFill>
              </a:rPr>
              <a:t>Gut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3">
                    <a:lumMod val="50000"/>
                  </a:schemeClr>
                </a:solidFill>
              </a:rPr>
              <a:t>Syndrome</a:t>
            </a:r>
            <a:endParaRPr lang="it-I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60391" y="308851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Barriera intestinale</a:t>
            </a:r>
          </a:p>
        </p:txBody>
      </p:sp>
    </p:spTree>
    <p:extLst>
      <p:ext uri="{BB962C8B-B14F-4D97-AF65-F5344CB8AC3E}">
        <p14:creationId xmlns:p14="http://schemas.microsoft.com/office/powerpoint/2010/main" val="2260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 err="1" smtClean="0"/>
              <a:t>Leaky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gut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syndrome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816" y="1340768"/>
            <a:ext cx="8229600" cy="4785395"/>
          </a:xfrm>
        </p:spPr>
        <p:txBody>
          <a:bodyPr>
            <a:normAutofit/>
          </a:bodyPr>
          <a:lstStyle/>
          <a:p>
            <a:r>
              <a:rPr lang="it-IT" dirty="0" smtClean="0"/>
              <a:t>Stress,</a:t>
            </a:r>
          </a:p>
          <a:p>
            <a:r>
              <a:rPr lang="it-IT" dirty="0" smtClean="0"/>
              <a:t>Disbiosi</a:t>
            </a:r>
          </a:p>
          <a:p>
            <a:r>
              <a:rPr lang="it-IT" dirty="0" smtClean="0"/>
              <a:t>scorretta alimentazione</a:t>
            </a:r>
          </a:p>
          <a:p>
            <a:r>
              <a:rPr lang="it-IT" dirty="0" smtClean="0"/>
              <a:t>abuso alcolici </a:t>
            </a:r>
          </a:p>
          <a:p>
            <a:r>
              <a:rPr lang="it-IT" dirty="0" err="1" smtClean="0"/>
              <a:t>FANS,Antibiotici</a:t>
            </a:r>
            <a:endParaRPr lang="it-IT" dirty="0" smtClean="0"/>
          </a:p>
          <a:p>
            <a:r>
              <a:rPr lang="it-IT" dirty="0" smtClean="0"/>
              <a:t>Infezioni intestinali</a:t>
            </a:r>
          </a:p>
          <a:p>
            <a:r>
              <a:rPr lang="it-IT" dirty="0" smtClean="0"/>
              <a:t>Cortisonici </a:t>
            </a:r>
          </a:p>
          <a:p>
            <a:r>
              <a:rPr lang="it-IT" dirty="0" err="1" smtClean="0"/>
              <a:t>Chemioterapia,Radioterapia</a:t>
            </a:r>
            <a:endParaRPr lang="it-IT" dirty="0"/>
          </a:p>
        </p:txBody>
      </p:sp>
      <p:pic>
        <p:nvPicPr>
          <p:cNvPr id="2050" name="Picture 2" descr="http://4.bp.blogspot.com/-h8SdvZSHksE/Uz1ewGCA-eI/AAAAAAAAF9A/XRnHJ99WYzc/s1600/limpeza+do+intest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48" y="2492896"/>
            <a:ext cx="4237991" cy="28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092321"/>
            <a:ext cx="6605857" cy="37622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62272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Barriera intestinale LEAKY GUT SYNDROME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836712"/>
            <a:ext cx="8784976" cy="6336704"/>
          </a:xfrm>
        </p:spPr>
        <p:txBody>
          <a:bodyPr>
            <a:normAutofit/>
          </a:bodyPr>
          <a:lstStyle/>
          <a:p>
            <a:r>
              <a:rPr lang="it-IT" sz="2400" dirty="0"/>
              <a:t>Attivazione </a:t>
            </a:r>
            <a:r>
              <a:rPr lang="it-IT" sz="2400" dirty="0" err="1" smtClean="0"/>
              <a:t>macrofagica</a:t>
            </a:r>
            <a:r>
              <a:rPr lang="it-IT" sz="2400" dirty="0" smtClean="0"/>
              <a:t> sistemica  </a:t>
            </a:r>
            <a:r>
              <a:rPr lang="it-IT" sz="2400" dirty="0"/>
              <a:t>per assorbimento </a:t>
            </a:r>
            <a:br>
              <a:rPr lang="it-IT" sz="2400" dirty="0"/>
            </a:br>
            <a:r>
              <a:rPr lang="it-IT" sz="2400" dirty="0"/>
              <a:t>endotossine </a:t>
            </a:r>
            <a:r>
              <a:rPr lang="it-IT" sz="2400" dirty="0" smtClean="0"/>
              <a:t>batteriche</a:t>
            </a:r>
            <a:endParaRPr lang="it-IT" sz="2400" dirty="0"/>
          </a:p>
          <a:p>
            <a:r>
              <a:rPr lang="it-IT" sz="2400" dirty="0"/>
              <a:t>Sovraccarico tossico sistemico </a:t>
            </a:r>
            <a:r>
              <a:rPr lang="it-IT" sz="2400" dirty="0" smtClean="0"/>
              <a:t>epatico</a:t>
            </a:r>
          </a:p>
          <a:p>
            <a:r>
              <a:rPr lang="it-IT" sz="2400" dirty="0"/>
              <a:t>Alterazione integrità barriera</a:t>
            </a:r>
          </a:p>
          <a:p>
            <a:r>
              <a:rPr lang="it-IT" sz="2400" dirty="0"/>
              <a:t>Passaggio agenti patogeni</a:t>
            </a:r>
          </a:p>
          <a:p>
            <a:r>
              <a:rPr lang="it-IT" sz="2400" dirty="0"/>
              <a:t>Sensibilizzazione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ai </a:t>
            </a:r>
            <a:r>
              <a:rPr lang="it-IT" sz="2400" dirty="0"/>
              <a:t>nutrienti</a:t>
            </a:r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895" y="4825028"/>
            <a:ext cx="251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LGS si manifesta con quadri sintomatici di variabile complessità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266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2296" y="836712"/>
            <a:ext cx="4989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Se la barriera intestinale si rompe, diventa una via di accesso al </a:t>
            </a:r>
            <a:r>
              <a:rPr lang="it-IT" sz="2800" dirty="0"/>
              <a:t>m</a:t>
            </a:r>
            <a:r>
              <a:rPr lang="it-IT" sz="2800" dirty="0" smtClean="0"/>
              <a:t>ondo esterno e una fonte di debolezza per l’ambiente interno.</a:t>
            </a:r>
          </a:p>
          <a:p>
            <a:pPr algn="just"/>
            <a:r>
              <a:rPr lang="it-IT" sz="2800" dirty="0" smtClean="0"/>
              <a:t>Quando questi due mondi collidono allora si possono generare numerose malattie, come infiammazione e cancro.</a:t>
            </a:r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</p:txBody>
      </p:sp>
      <p:pic>
        <p:nvPicPr>
          <p:cNvPr id="5" name="Picture 2" descr="https://encrypted-tbn1.gstatic.com/images?q=tbn:ANd9GcRlrRqHenbl3MSJkEbBqGyBetb1Fb36gc7MmNXH1knRWmummkf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16632"/>
            <a:ext cx="3619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64449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La dietologia convenzionale trascura le relazioni sistemiche tra: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/>
              <a:t>Cibo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err="1"/>
              <a:t>Microbiota</a:t>
            </a:r>
            <a:endParaRPr lang="it-IT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/>
              <a:t>Sistema Immunitario e ormonale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/>
              <a:t>Metabolismo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/>
              <a:t>Sistema adiposo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Cervello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dirty="0"/>
          </a:p>
          <a:p>
            <a:pPr algn="just"/>
            <a:r>
              <a:rPr lang="it-IT" sz="3200" dirty="0"/>
              <a:t>La dieta non va vissuta come fatto consumistico</a:t>
            </a:r>
          </a:p>
          <a:p>
            <a:pPr algn="just"/>
            <a:r>
              <a:rPr lang="it-IT" sz="3200" dirty="0"/>
              <a:t>Va invece regolata la nutrizione metabolica.</a:t>
            </a:r>
          </a:p>
        </p:txBody>
      </p:sp>
    </p:spTree>
    <p:extLst>
      <p:ext uri="{BB962C8B-B14F-4D97-AF65-F5344CB8AC3E}">
        <p14:creationId xmlns:p14="http://schemas.microsoft.com/office/powerpoint/2010/main" val="9634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92696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/>
              <a:t>Globesity</a:t>
            </a:r>
            <a:r>
              <a:rPr lang="it-IT" sz="3200" b="1" dirty="0"/>
              <a:t>  </a:t>
            </a:r>
            <a:endParaRPr lang="it-IT" sz="3200" b="1" dirty="0" smtClean="0"/>
          </a:p>
          <a:p>
            <a:pPr algn="just"/>
            <a:r>
              <a:rPr lang="it-IT" sz="3200" dirty="0" smtClean="0"/>
              <a:t>fenomeno </a:t>
            </a:r>
            <a:r>
              <a:rPr lang="it-IT" sz="3200" dirty="0"/>
              <a:t>sociale e culturale riguarda entrambi i sessi, tutte le fasce di età, le diverse classi sociali, i paesi industrializzati e quelli in via di </a:t>
            </a:r>
            <a:r>
              <a:rPr lang="it-IT" sz="3200" dirty="0" smtClean="0"/>
              <a:t>sviluppo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Sovrappeso e 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Insulinoresistenza</a:t>
            </a:r>
            <a:r>
              <a:rPr lang="it-IT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D</a:t>
            </a:r>
            <a:r>
              <a:rPr lang="it-IT" sz="3200" dirty="0" smtClean="0"/>
              <a:t>islipidemia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Stress ossidativo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Malattie cardiovascolari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smtClean="0"/>
              <a:t>Invecchiamento precoce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5539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0528" y="797143"/>
            <a:ext cx="8783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sz="3200" dirty="0" smtClean="0"/>
              <a:t>La dispnea del colon</a:t>
            </a:r>
          </a:p>
          <a:p>
            <a:endParaRPr lang="it-IT" sz="3200" dirty="0" smtClean="0"/>
          </a:p>
          <a:p>
            <a:r>
              <a:rPr lang="it-IT" sz="2800" dirty="0" smtClean="0"/>
              <a:t>Respiro Colon </a:t>
            </a:r>
          </a:p>
          <a:p>
            <a:r>
              <a:rPr lang="it-IT" sz="2800" dirty="0" smtClean="0"/>
              <a:t>Meteorismo</a:t>
            </a:r>
            <a:endParaRPr lang="it-IT" sz="2800" dirty="0" smtClean="0"/>
          </a:p>
          <a:p>
            <a:r>
              <a:rPr lang="it-IT" sz="2800" dirty="0" smtClean="0"/>
              <a:t>Sacche di aria</a:t>
            </a:r>
          </a:p>
          <a:p>
            <a:r>
              <a:rPr lang="it-IT" sz="2800" dirty="0" smtClean="0"/>
              <a:t>Sigma, depositi e tumori</a:t>
            </a:r>
          </a:p>
          <a:p>
            <a:r>
              <a:rPr lang="it-IT" sz="2800" dirty="0" smtClean="0"/>
              <a:t>La fermentazione, i microrganismi scompongono zuccheri carboidrati e proteine separandoli per renderli più digeribili.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982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20688"/>
            <a:ext cx="8424936" cy="610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sz="3200" dirty="0" smtClean="0"/>
              <a:t>La strategia </a:t>
            </a:r>
            <a:r>
              <a:rPr lang="it-IT" sz="3200" dirty="0"/>
              <a:t>per ridurre i fattori di </a:t>
            </a:r>
            <a:r>
              <a:rPr lang="it-IT" sz="3200" dirty="0" smtClean="0"/>
              <a:t>rischio prevede un cambiamento di stile </a:t>
            </a:r>
            <a:r>
              <a:rPr lang="it-IT" sz="3200" dirty="0"/>
              <a:t>di </a:t>
            </a:r>
            <a:r>
              <a:rPr lang="it-IT" sz="3200" dirty="0" smtClean="0"/>
              <a:t>vita assumendo quotidianamente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sz="3200" dirty="0" smtClean="0"/>
              <a:t> </a:t>
            </a:r>
            <a:endParaRPr lang="it-IT" sz="3200" dirty="0"/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/>
              <a:t>Fibre vegetali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/>
              <a:t>Vitamine e Sali minerali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/>
              <a:t>Biologico, crudo, vegan, senza glutine, </a:t>
            </a:r>
            <a:r>
              <a:rPr lang="it-IT" sz="3200" dirty="0" smtClean="0"/>
              <a:t>conservanti, derivati </a:t>
            </a:r>
            <a:r>
              <a:rPr lang="it-IT" sz="3200" dirty="0"/>
              <a:t>del latte o animali</a:t>
            </a:r>
            <a:r>
              <a:rPr lang="it-IT" sz="3200" dirty="0" smtClean="0"/>
              <a:t>,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 smtClean="0"/>
              <a:t>lieviti</a:t>
            </a:r>
            <a:r>
              <a:rPr lang="it-IT" sz="3200" dirty="0"/>
              <a:t>, privo di aromi, c</a:t>
            </a:r>
            <a:r>
              <a:rPr lang="it-IT" sz="3200" dirty="0" smtClean="0"/>
              <a:t>oloranti</a:t>
            </a:r>
            <a:r>
              <a:rPr lang="it-IT" sz="3200" dirty="0"/>
              <a:t>, dolcificanti </a:t>
            </a:r>
            <a:r>
              <a:rPr lang="it-IT" sz="3200" dirty="0" smtClean="0"/>
              <a:t>aggiunti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 smtClean="0"/>
              <a:t>Basso indice glicemico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167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24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Sistema Immunitario intestinale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82912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GALT (</a:t>
            </a:r>
            <a:r>
              <a:rPr lang="it-IT" sz="3000" dirty="0" err="1" smtClean="0"/>
              <a:t>gut</a:t>
            </a:r>
            <a:r>
              <a:rPr lang="it-IT" sz="3000" dirty="0" smtClean="0"/>
              <a:t> </a:t>
            </a:r>
            <a:r>
              <a:rPr lang="it-IT" sz="3000" dirty="0" err="1" smtClean="0"/>
              <a:t>associated</a:t>
            </a:r>
            <a:r>
              <a:rPr lang="it-IT" sz="3000" dirty="0" smtClean="0"/>
              <a:t> </a:t>
            </a:r>
            <a:r>
              <a:rPr lang="it-IT" sz="3000" dirty="0" err="1" smtClean="0"/>
              <a:t>lynphoid</a:t>
            </a:r>
            <a:r>
              <a:rPr lang="it-IT" sz="3000" dirty="0" smtClean="0"/>
              <a:t> </a:t>
            </a:r>
            <a:r>
              <a:rPr lang="it-IT" sz="3000" dirty="0" err="1" smtClean="0"/>
              <a:t>tissue</a:t>
            </a:r>
            <a:r>
              <a:rPr lang="it-IT" sz="3000" dirty="0" smtClean="0"/>
              <a:t>)</a:t>
            </a:r>
          </a:p>
          <a:p>
            <a:pPr marL="0" indent="0">
              <a:buNone/>
            </a:pPr>
            <a:r>
              <a:rPr lang="it-IT" sz="3000" dirty="0" smtClean="0"/>
              <a:t>40% cellule immunitarie localizzato in intestino.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69826"/>
            <a:ext cx="5112568" cy="55271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6024" y="1988840"/>
            <a:ext cx="6156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3000" dirty="0">
                <a:solidFill>
                  <a:prstClr val="black"/>
                </a:solidFill>
              </a:rPr>
              <a:t>Linfociti </a:t>
            </a:r>
            <a:r>
              <a:rPr lang="it-IT" sz="3000" dirty="0" err="1">
                <a:solidFill>
                  <a:prstClr val="black"/>
                </a:solidFill>
              </a:rPr>
              <a:t>intraparietali</a:t>
            </a:r>
            <a:r>
              <a:rPr lang="it-IT" sz="3000" dirty="0">
                <a:solidFill>
                  <a:prstClr val="black"/>
                </a:solidFill>
              </a:rPr>
              <a:t>, follicoli linfoidi, plasmacellule lamina propria, placche </a:t>
            </a:r>
            <a:r>
              <a:rPr lang="it-IT" sz="3000" dirty="0" err="1">
                <a:solidFill>
                  <a:prstClr val="black"/>
                </a:solidFill>
              </a:rPr>
              <a:t>Peyer</a:t>
            </a:r>
            <a:r>
              <a:rPr lang="it-IT" sz="3000" dirty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it-IT" sz="3000" dirty="0">
                <a:solidFill>
                  <a:prstClr val="black"/>
                </a:solidFill>
              </a:rPr>
              <a:t>Reazioni SI con transito nel canale intestinale.</a:t>
            </a:r>
          </a:p>
          <a:p>
            <a:pPr lvl="0">
              <a:spcBef>
                <a:spcPct val="20000"/>
              </a:spcBef>
            </a:pPr>
            <a:r>
              <a:rPr lang="it-IT" sz="3000" dirty="0">
                <a:solidFill>
                  <a:prstClr val="black"/>
                </a:solidFill>
              </a:rPr>
              <a:t>SI non si attiva direttamente 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000" dirty="0">
                <a:solidFill>
                  <a:prstClr val="black"/>
                </a:solidFill>
              </a:rPr>
              <a:t>Peptoni mal digeriti </a:t>
            </a:r>
            <a:r>
              <a:rPr lang="it-IT" sz="3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it-IT" sz="3000" dirty="0">
                <a:solidFill>
                  <a:prstClr val="black"/>
                </a:solidFill>
              </a:rPr>
              <a:t>Citochine.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000" dirty="0">
                <a:solidFill>
                  <a:prstClr val="black"/>
                </a:solidFill>
              </a:rPr>
              <a:t>Risposte complesse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000" dirty="0">
                <a:solidFill>
                  <a:prstClr val="black"/>
                </a:solidFill>
              </a:rPr>
              <a:t>IBS (</a:t>
            </a:r>
            <a:r>
              <a:rPr lang="it-IT" sz="3000" dirty="0" err="1">
                <a:solidFill>
                  <a:prstClr val="black"/>
                </a:solidFill>
              </a:rPr>
              <a:t>Irritable</a:t>
            </a:r>
            <a:r>
              <a:rPr lang="it-IT" sz="3000" dirty="0">
                <a:solidFill>
                  <a:prstClr val="black"/>
                </a:solidFill>
              </a:rPr>
              <a:t> </a:t>
            </a:r>
            <a:r>
              <a:rPr lang="it-IT" sz="3000" dirty="0" err="1">
                <a:solidFill>
                  <a:prstClr val="black"/>
                </a:solidFill>
              </a:rPr>
              <a:t>Bowel</a:t>
            </a:r>
            <a:r>
              <a:rPr lang="it-IT" sz="3000" dirty="0">
                <a:solidFill>
                  <a:prstClr val="black"/>
                </a:solidFill>
              </a:rPr>
              <a:t> </a:t>
            </a:r>
            <a:r>
              <a:rPr lang="it-IT" sz="3000" dirty="0" err="1">
                <a:solidFill>
                  <a:prstClr val="black"/>
                </a:solidFill>
              </a:rPr>
              <a:t>Syndrome</a:t>
            </a:r>
            <a:r>
              <a:rPr lang="it-IT" sz="3000" dirty="0">
                <a:solidFill>
                  <a:prstClr val="black"/>
                </a:solidFill>
              </a:rPr>
              <a:t>)</a:t>
            </a:r>
          </a:p>
          <a:p>
            <a:pPr lvl="0">
              <a:spcBef>
                <a:spcPct val="20000"/>
              </a:spcBef>
            </a:pP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8" y="1389836"/>
            <a:ext cx="7238808" cy="546816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6024" y="430793"/>
            <a:ext cx="8676456" cy="2062103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In base a </a:t>
            </a:r>
            <a:r>
              <a:rPr lang="it-IT" sz="3200" dirty="0" smtClean="0"/>
              <a:t>questi </a:t>
            </a:r>
            <a:r>
              <a:rPr lang="it-IT" sz="3200" dirty="0"/>
              <a:t>studi, abbiamo stilato un programma da adottare non solo per perdere </a:t>
            </a:r>
            <a:r>
              <a:rPr lang="it-IT" sz="3200" dirty="0" smtClean="0"/>
              <a:t>peso, </a:t>
            </a:r>
            <a:r>
              <a:rPr lang="it-IT" sz="3200" dirty="0"/>
              <a:t>ma per evitare malattie da cattiva alimentazione e vivere felici!</a:t>
            </a:r>
          </a:p>
        </p:txBody>
      </p:sp>
    </p:spTree>
    <p:extLst>
      <p:ext uri="{BB962C8B-B14F-4D97-AF65-F5344CB8AC3E}">
        <p14:creationId xmlns:p14="http://schemas.microsoft.com/office/powerpoint/2010/main" val="41910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Dieta consigliata da: Hiromi Shinya</a:t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1800" dirty="0" smtClean="0">
                <a:latin typeface="+mj-lt"/>
              </a:rPr>
              <a:t>50% di cereali integrali,riso integrale, pasta di grano integrale, orzo, altri cereali, pane di farro con farina integrale, legumi vari fra cui soia, fagioli di ogni tipo,ceci, lenticchie, piselli.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30% di vegetali verdi e gialli  e ortaggi da radice come patate, carote, </a:t>
            </a:r>
            <a:r>
              <a:rPr lang="it-IT" sz="1800" dirty="0" err="1" smtClean="0">
                <a:latin typeface="+mj-lt"/>
              </a:rPr>
              <a:t>yam</a:t>
            </a:r>
            <a:r>
              <a:rPr lang="it-IT" sz="1800" dirty="0" smtClean="0">
                <a:latin typeface="+mj-lt"/>
              </a:rPr>
              <a:t>, barbabietole e non ultime alghe.  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5-10 % di frutta fresca, semi, frutta in guscio e secca.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10-15 % di proteine animali o assimilabili (da 80 a 140 grammi al giorno)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qualsiasi tipo di pesce, meglio se di taglia piccola, in quanto i grossi contengono mercurio.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Pollame: pollo, tacchino, anatra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Uova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Latte di soia, formaggio di soia, latte di riso, latte di mandorla.</a:t>
            </a:r>
          </a:p>
          <a:p>
            <a:pPr>
              <a:defRPr/>
            </a:pPr>
            <a:r>
              <a:rPr lang="it-IT" sz="1800" dirty="0" smtClean="0">
                <a:latin typeface="+mj-lt"/>
              </a:rPr>
              <a:t>Limitare o evitare carne di manzo, agnello e maiale.</a:t>
            </a:r>
          </a:p>
          <a:p>
            <a:pPr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647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7931150" cy="5853112"/>
          </a:xfrm>
        </p:spPr>
        <p:txBody>
          <a:bodyPr/>
          <a:lstStyle/>
          <a:p>
            <a:r>
              <a:rPr lang="it-IT" altLang="it-IT" b="1" smtClean="0"/>
              <a:t>1.</a:t>
            </a:r>
            <a:r>
              <a:rPr lang="it-IT" altLang="it-IT" smtClean="0"/>
              <a:t> </a:t>
            </a:r>
            <a:r>
              <a:rPr lang="it-IT" altLang="it-IT" b="1" smtClean="0"/>
              <a:t>Germoglio: </a:t>
            </a:r>
            <a:r>
              <a:rPr lang="it-IT" altLang="it-IT" sz="2000" smtClean="0"/>
              <a:t>il vantaggio del cibo crudo integrale è l’embrione del germoglio, qui è dove inizia la vita. Il processo di lavorazione elimina l’embrione e questo comporta una grande differenza. Fibre, vitamine e minerali sono contenuti per il 95% nella lolla e nel germoglio.</a:t>
            </a:r>
          </a:p>
          <a:p>
            <a:endParaRPr lang="it-IT" altLang="it-IT" sz="2000" b="1" smtClean="0"/>
          </a:p>
          <a:p>
            <a:r>
              <a:rPr lang="it-IT" altLang="it-IT" b="1" smtClean="0"/>
              <a:t>2.</a:t>
            </a:r>
            <a:r>
              <a:rPr lang="it-IT" altLang="it-IT" smtClean="0"/>
              <a:t> </a:t>
            </a:r>
            <a:r>
              <a:rPr lang="it-IT" altLang="it-IT" b="1" smtClean="0"/>
              <a:t>Clorofilla: </a:t>
            </a:r>
            <a:r>
              <a:rPr lang="it-IT" altLang="it-IT" sz="2000" smtClean="0"/>
              <a:t>ha una sorprendente somiglianza chimica con l’emoglobina, la componente essenziale del sangue. La clorofilla viene chiamata" sangue verde ". </a:t>
            </a:r>
          </a:p>
          <a:p>
            <a:endParaRPr lang="it-IT" altLang="it-IT" b="1" smtClean="0"/>
          </a:p>
          <a:p>
            <a:r>
              <a:rPr lang="it-IT" altLang="it-IT" b="1" smtClean="0"/>
              <a:t>3.</a:t>
            </a:r>
            <a:r>
              <a:rPr lang="it-IT" altLang="it-IT" smtClean="0"/>
              <a:t> </a:t>
            </a:r>
            <a:r>
              <a:rPr lang="it-IT" altLang="it-IT" b="1" smtClean="0"/>
              <a:t>Enzimi</a:t>
            </a:r>
            <a:r>
              <a:rPr lang="it-IT" altLang="it-IT" smtClean="0"/>
              <a:t>:</a:t>
            </a:r>
            <a:r>
              <a:rPr lang="it-IT" altLang="it-IT" sz="2000" smtClean="0"/>
              <a:t> partecipano a tutti i processi della vita, la nascita, la morte, la crescita e il mantenimento. Sono l’elemento catalizzatore che accelera le reazioni chimiche da 108 a 1011 volte. 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4175"/>
            <a:ext cx="7921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395288" y="188913"/>
            <a:ext cx="8353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000" b="1"/>
              <a:t>4.</a:t>
            </a:r>
            <a:r>
              <a:rPr lang="it-IT" altLang="it-IT" sz="3000"/>
              <a:t>  </a:t>
            </a:r>
            <a:r>
              <a:rPr lang="it-IT" altLang="it-IT" sz="3000" b="1"/>
              <a:t>Fibra dietetica: </a:t>
            </a:r>
            <a:r>
              <a:rPr lang="it-IT" altLang="it-IT" sz="3000"/>
              <a:t> </a:t>
            </a:r>
          </a:p>
        </p:txBody>
      </p:sp>
      <p:sp>
        <p:nvSpPr>
          <p:cNvPr id="14339" name="Rettangolo 4"/>
          <p:cNvSpPr>
            <a:spLocks noChangeArrowheads="1"/>
          </p:cNvSpPr>
          <p:nvPr/>
        </p:nvSpPr>
        <p:spPr bwMode="auto">
          <a:xfrm>
            <a:off x="755650" y="620713"/>
            <a:ext cx="7056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000"/>
              <a:t>è un ottimo depuratore, assorbe ed elimina gli elementi nocivi (zuccheri e grassi in eccesso), mentre riduce il colesterolo e i livelli di metalli pesanti.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1334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ttangolo 6"/>
          <p:cNvSpPr>
            <a:spLocks noChangeArrowheads="1"/>
          </p:cNvSpPr>
          <p:nvPr/>
        </p:nvSpPr>
        <p:spPr bwMode="auto">
          <a:xfrm>
            <a:off x="468313" y="1628775"/>
            <a:ext cx="5978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000" b="1"/>
              <a:t>5.</a:t>
            </a:r>
            <a:r>
              <a:rPr lang="it-IT" altLang="it-IT" sz="3000"/>
              <a:t> </a:t>
            </a:r>
            <a:r>
              <a:rPr lang="it-IT" altLang="it-IT" sz="3000" b="1"/>
              <a:t>Fitonutrimenti:</a:t>
            </a:r>
          </a:p>
          <a:p>
            <a:pPr eaLnBrk="1" hangingPunct="1"/>
            <a:r>
              <a:rPr lang="it-IT" altLang="it-IT" sz="3000"/>
              <a:t> </a:t>
            </a:r>
          </a:p>
        </p:txBody>
      </p:sp>
      <p:sp>
        <p:nvSpPr>
          <p:cNvPr id="14342" name="Rettangolo 7"/>
          <p:cNvSpPr>
            <a:spLocks noChangeArrowheads="1"/>
          </p:cNvSpPr>
          <p:nvPr/>
        </p:nvSpPr>
        <p:spPr bwMode="auto">
          <a:xfrm>
            <a:off x="900113" y="2133600"/>
            <a:ext cx="698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000"/>
              <a:t>conosciuti includono carotenoidi nelle carote, pomodori e arance, gli isoflavoni della soia, e le catechine nel tè verde. I fitonutrienti sono più efficaci se consumati freschi e integrali, abbiamo bisogno di consumarli crudi. </a:t>
            </a:r>
            <a:br>
              <a:rPr lang="it-IT" altLang="it-IT" sz="2000"/>
            </a:br>
            <a:endParaRPr lang="it-IT" altLang="it-IT" sz="2000"/>
          </a:p>
        </p:txBody>
      </p:sp>
      <p:sp>
        <p:nvSpPr>
          <p:cNvPr id="14343" name="Rettangolo 8"/>
          <p:cNvSpPr>
            <a:spLocks noChangeArrowheads="1"/>
          </p:cNvSpPr>
          <p:nvPr/>
        </p:nvSpPr>
        <p:spPr bwMode="auto">
          <a:xfrm>
            <a:off x="468313" y="3573463"/>
            <a:ext cx="537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000"/>
              <a:t> </a:t>
            </a:r>
            <a:r>
              <a:rPr lang="it-IT" altLang="it-IT" sz="3000" b="1"/>
              <a:t>6. Vitamine:</a:t>
            </a:r>
            <a:r>
              <a:rPr lang="it-IT" altLang="it-IT" sz="3000"/>
              <a:t> </a:t>
            </a:r>
          </a:p>
        </p:txBody>
      </p:sp>
      <p:sp>
        <p:nvSpPr>
          <p:cNvPr id="14344" name="Rettangolo 9"/>
          <p:cNvSpPr>
            <a:spLocks noChangeArrowheads="1"/>
          </p:cNvSpPr>
          <p:nvPr/>
        </p:nvSpPr>
        <p:spPr bwMode="auto">
          <a:xfrm>
            <a:off x="827088" y="4076700"/>
            <a:ext cx="7921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000"/>
              <a:t>I nostri 60 trilioni di cellule reagiscono continuamente chimicamente. Le vitamine danno loro nutrimento e vitalità, trasformano il cibo in energia, e contribuiscono alla crescita, alla forza e alla prevenzione delle malattie. Una persona ha bisogno di un solo cucchiaino di vitamine al giorno, ma dal momento che il nostro corpo non è in grado di produrle in maniera autonoma, dobbiamo ottenerle dal cibo. </a:t>
            </a:r>
          </a:p>
        </p:txBody>
      </p:sp>
    </p:spTree>
    <p:extLst>
      <p:ext uri="{BB962C8B-B14F-4D97-AF65-F5344CB8AC3E}">
        <p14:creationId xmlns:p14="http://schemas.microsoft.com/office/powerpoint/2010/main" val="1697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4" cy="6632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8408"/>
                <a:gridCol w="2928408"/>
                <a:gridCol w="2928408"/>
              </a:tblGrid>
              <a:tr h="61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+mj-lt"/>
                        </a:rPr>
                        <a:t>Classificazione</a:t>
                      </a:r>
                      <a:endParaRPr lang="it-IT" sz="1800" dirty="0">
                        <a:latin typeface="+mj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2000" dirty="0" smtClean="0">
                        <a:solidFill>
                          <a:srgbClr val="00D25F"/>
                        </a:solidFill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rgbClr val="00D25F"/>
                          </a:solidFill>
                          <a:latin typeface="+mn-lt"/>
                        </a:rPr>
                        <a:t>Cibi </a:t>
                      </a: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crudi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dirty="0" smtClean="0">
                        <a:solidFill>
                          <a:srgbClr val="92D050"/>
                        </a:solidFill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92D050"/>
                          </a:solidFill>
                          <a:latin typeface="+mn-lt"/>
                        </a:rPr>
                        <a:t>Cibi </a:t>
                      </a: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cotti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1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Enzimi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Preservati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Distrutti dal calore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5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Germe embrionale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Preservato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Generalmente eliminato dalla lavorazione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61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Clorofilla 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Generalmente preservata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Distrutta dal processo di cottura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5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Fibra alimentare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Preservata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Generalmente eliminata dalla lavorazione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1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Aminoacidi essenziali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Preservati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Distrutti dal calore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165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Vitamine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Generalmente inalterate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La maggior parte delle vitamine idrosolubili viene distrutta dal calore, le vitamine liposolubili possono essere distrutte ad elevate temperature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1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Proteine 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Non degenerate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Degenerate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51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+mn-lt"/>
                        </a:rPr>
                        <a:t>Grassi 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Grassi vegetali inalterati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Acidificati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  <a:tr h="61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latin typeface="+mn-lt"/>
                        </a:rPr>
                        <a:t>Gl</a:t>
                      </a:r>
                      <a:r>
                        <a:rPr lang="it-IT" sz="1800" dirty="0">
                          <a:latin typeface="+mn-lt"/>
                        </a:rPr>
                        <a:t> (indice glicemico)</a:t>
                      </a:r>
                      <a:endParaRPr lang="it-IT" sz="1800" dirty="0"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D25F"/>
                          </a:solidFill>
                          <a:latin typeface="+mn-lt"/>
                        </a:rPr>
                        <a:t>Inferiore rispetto ai cibi cotti</a:t>
                      </a:r>
                      <a:endParaRPr lang="it-IT" sz="2000" dirty="0">
                        <a:solidFill>
                          <a:srgbClr val="00D25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92D050"/>
                          </a:solidFill>
                          <a:latin typeface="+mn-lt"/>
                        </a:rPr>
                        <a:t>Superiore rispetto ai cibi crudi</a:t>
                      </a:r>
                      <a:endParaRPr lang="it-IT" sz="1800" dirty="0">
                        <a:solidFill>
                          <a:srgbClr val="92D05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2968" marR="629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Vegetali che costituiscono GoJUVO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30725"/>
          </a:xfrm>
        </p:spPr>
        <p:txBody>
          <a:bodyPr/>
          <a:lstStyle/>
          <a:p>
            <a:r>
              <a:rPr lang="it-IT" altLang="it-IT" sz="2000" b="1" smtClean="0"/>
              <a:t>Il Ministero della Salute, pubblica la lista dei vegetali ammessi negli integratori alimentari e i loro effetti.</a:t>
            </a:r>
            <a:endParaRPr lang="it-IT" altLang="it-IT" sz="2000" smtClean="0"/>
          </a:p>
          <a:p>
            <a:r>
              <a:rPr lang="it-IT" altLang="it-IT" sz="1400" b="1" u="sng" smtClean="0">
                <a:hlinkClick r:id="rId2"/>
              </a:rPr>
              <a:t>http://www.salute.gov.it/imgs/C_17_pagineAree_1268_listaFile_itemName_2_file.pdf</a:t>
            </a:r>
            <a:endParaRPr lang="it-IT" altLang="it-IT" sz="1400" smtClean="0"/>
          </a:p>
          <a:p>
            <a:endParaRPr lang="it-IT" altLang="it-IT" sz="1800" b="1" smtClean="0"/>
          </a:p>
          <a:p>
            <a:r>
              <a:rPr lang="it-IT" altLang="it-IT" sz="1800" b="1" i="1" smtClean="0"/>
              <a:t>RISO INTEGRALE-ORYZA SATIVA</a:t>
            </a:r>
            <a:r>
              <a:rPr lang="it-IT" altLang="it-IT" sz="1800" b="1" smtClean="0"/>
              <a:t> L. semen semen</a:t>
            </a:r>
            <a:endParaRPr lang="it-IT" altLang="it-IT" sz="1800" smtClean="0"/>
          </a:p>
          <a:p>
            <a:r>
              <a:rPr lang="it-IT" altLang="it-IT" sz="1800" smtClean="0"/>
              <a:t>Azione emolliente e lenitiva: regolare funzionalità del sistema digerente. Controllo dell'acidità gastrica.</a:t>
            </a:r>
          </a:p>
          <a:p>
            <a:r>
              <a:rPr lang="it-IT" altLang="it-IT" sz="1800" b="1" i="1" smtClean="0"/>
              <a:t>CAVOLO-BRASSICA OLERACEA </a:t>
            </a:r>
            <a:r>
              <a:rPr lang="it-IT" altLang="it-IT" sz="1800" b="1" smtClean="0"/>
              <a:t>L. convar. ACEPHALA (DC) ALEF</a:t>
            </a:r>
            <a:r>
              <a:rPr lang="it-IT" altLang="it-IT" b="1" smtClean="0"/>
              <a:t> </a:t>
            </a:r>
            <a:endParaRPr lang="it-IT" altLang="it-IT" smtClean="0"/>
          </a:p>
          <a:p>
            <a:r>
              <a:rPr lang="it-IT" altLang="it-IT" sz="1800" smtClean="0"/>
              <a:t>Antiossidante. Regolare funzionalità dell'apparato cardiovascolare. Funzione digestiva.Funzionalità articolare.</a:t>
            </a:r>
          </a:p>
          <a:p>
            <a:endParaRPr lang="it-IT" altLang="it-IT" sz="2000" b="1" smtClean="0"/>
          </a:p>
          <a:p>
            <a:r>
              <a:rPr lang="en-US" altLang="it-IT" sz="1800" b="1" i="1" smtClean="0"/>
              <a:t>TOPINAMBUR-HELIANTHUS TUBEROSUS</a:t>
            </a:r>
            <a:r>
              <a:rPr lang="en-US" altLang="it-IT" sz="1800" b="1" smtClean="0"/>
              <a:t> L. tuber tuber </a:t>
            </a:r>
            <a:endParaRPr lang="it-IT" altLang="it-IT" sz="1800" smtClean="0"/>
          </a:p>
          <a:p>
            <a:r>
              <a:rPr lang="it-IT" altLang="it-IT" sz="1800" smtClean="0"/>
              <a:t>Prebiotico: equilibrio della flora intestinale.</a:t>
            </a:r>
          </a:p>
          <a:p>
            <a:endParaRPr lang="it-IT" altLang="it-IT" smtClean="0"/>
          </a:p>
          <a:p>
            <a:pPr>
              <a:buFont typeface="Wingdings" pitchFamily="2" charset="2"/>
              <a:buNone/>
            </a:pPr>
            <a:endParaRPr lang="it-IT" altLang="it-IT" smtClean="0"/>
          </a:p>
          <a:p>
            <a:pPr>
              <a:buFont typeface="Wingdings" pitchFamily="2" charset="2"/>
              <a:buNone/>
            </a:pPr>
            <a:endParaRPr lang="it-IT" altLang="it-IT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97425"/>
            <a:ext cx="790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0" y="172561"/>
            <a:ext cx="8229600" cy="874861"/>
          </a:xfrm>
        </p:spPr>
        <p:txBody>
          <a:bodyPr/>
          <a:lstStyle/>
          <a:p>
            <a:r>
              <a:rPr lang="it-IT" altLang="it-IT" dirty="0" smtClean="0"/>
              <a:t>Altri Vegetali di </a:t>
            </a:r>
            <a:r>
              <a:rPr lang="it-IT" altLang="it-IT" dirty="0" err="1" smtClean="0"/>
              <a:t>GoJUVO</a:t>
            </a:r>
            <a:endParaRPr lang="it-IT" altLang="it-IT" dirty="0" smtClean="0"/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7921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8313" y="1052513"/>
            <a:ext cx="7858125" cy="5078412"/>
          </a:xfrm>
        </p:spPr>
        <p:txBody>
          <a:bodyPr/>
          <a:lstStyle/>
          <a:p>
            <a:r>
              <a:rPr lang="en-US" altLang="it-IT" sz="1800" b="1" i="1" dirty="0" smtClean="0"/>
              <a:t>ZUCCA-CUCURBITA MAXIMA DUCHESNE </a:t>
            </a:r>
            <a:r>
              <a:rPr lang="en-US" altLang="it-IT" sz="1800" b="1" dirty="0" err="1" smtClean="0"/>
              <a:t>fructus</a:t>
            </a:r>
            <a:r>
              <a:rPr lang="en-US" altLang="it-IT" sz="1800" b="1" dirty="0" smtClean="0"/>
              <a:t>, semen, </a:t>
            </a:r>
            <a:r>
              <a:rPr lang="en-US" altLang="it-IT" sz="1800" b="1" dirty="0" err="1" smtClean="0"/>
              <a:t>flos</a:t>
            </a:r>
            <a:r>
              <a:rPr lang="en-US" altLang="it-IT" sz="1800" b="1" dirty="0" smtClean="0"/>
              <a:t>,</a:t>
            </a:r>
            <a:endParaRPr lang="it-IT" altLang="it-IT" sz="1800" dirty="0" smtClean="0"/>
          </a:p>
          <a:p>
            <a:r>
              <a:rPr lang="it-IT" altLang="it-IT" sz="1800" dirty="0" smtClean="0"/>
              <a:t>Drenaggio dei liquidi corporei e funzionalità delle vie urinarie. Funzionalità della prostata.</a:t>
            </a:r>
          </a:p>
          <a:p>
            <a:endParaRPr lang="it-IT" altLang="it-IT" sz="1800" b="1" i="1" dirty="0" smtClean="0"/>
          </a:p>
          <a:p>
            <a:r>
              <a:rPr lang="it-IT" altLang="it-IT" sz="1800" b="1" i="1" dirty="0" smtClean="0"/>
              <a:t>BARBABIETOLA-BETA VULGARIS </a:t>
            </a:r>
            <a:r>
              <a:rPr lang="it-IT" altLang="it-IT" sz="1800" b="1" dirty="0" smtClean="0"/>
              <a:t>L </a:t>
            </a:r>
            <a:r>
              <a:rPr lang="it-IT" altLang="it-IT" sz="1800" b="1" dirty="0" err="1" smtClean="0"/>
              <a:t>radix</a:t>
            </a:r>
            <a:r>
              <a:rPr lang="it-IT" altLang="it-IT" sz="1800" b="1" dirty="0" smtClean="0"/>
              <a:t>, </a:t>
            </a:r>
            <a:r>
              <a:rPr lang="it-IT" altLang="it-IT" sz="1800" b="1" dirty="0" err="1" smtClean="0"/>
              <a:t>herba</a:t>
            </a:r>
            <a:r>
              <a:rPr lang="it-IT" altLang="it-IT" sz="1800" b="1" dirty="0" smtClean="0"/>
              <a:t>, </a:t>
            </a:r>
            <a:r>
              <a:rPr lang="it-IT" altLang="it-IT" sz="1800" b="1" dirty="0" err="1" smtClean="0"/>
              <a:t>folium</a:t>
            </a:r>
            <a:endParaRPr lang="it-IT" altLang="it-IT" sz="1800" dirty="0" smtClean="0"/>
          </a:p>
          <a:p>
            <a:r>
              <a:rPr lang="it-IT" altLang="it-IT" sz="1800" dirty="0" smtClean="0"/>
              <a:t>Naturali difese dell'organismo. Azione emolliente e lenitiva: regolare funzionalità del sistema digerente. Azione di sostegno e ricostituente.</a:t>
            </a:r>
          </a:p>
          <a:p>
            <a:endParaRPr lang="it-IT" altLang="it-IT" sz="1800" b="1" dirty="0" smtClean="0"/>
          </a:p>
          <a:p>
            <a:r>
              <a:rPr lang="it-IT" altLang="it-IT" sz="1800" b="1" i="1" dirty="0" smtClean="0"/>
              <a:t>ACEROLA-MALPIGHIA GLABRA</a:t>
            </a:r>
            <a:r>
              <a:rPr lang="it-IT" altLang="it-IT" sz="1800" b="1" dirty="0" smtClean="0"/>
              <a:t> L. </a:t>
            </a:r>
            <a:r>
              <a:rPr lang="it-IT" altLang="it-IT" sz="1800" b="1" dirty="0" err="1" smtClean="0"/>
              <a:t>fructus</a:t>
            </a:r>
            <a:r>
              <a:rPr lang="it-IT" altLang="it-IT" sz="1800" b="1" dirty="0" smtClean="0"/>
              <a:t> </a:t>
            </a:r>
            <a:r>
              <a:rPr lang="it-IT" altLang="it-IT" sz="1800" b="1" dirty="0" err="1" smtClean="0"/>
              <a:t>fructus</a:t>
            </a:r>
            <a:r>
              <a:rPr lang="it-IT" altLang="it-IT" sz="1800" dirty="0" smtClean="0"/>
              <a:t>:</a:t>
            </a:r>
          </a:p>
          <a:p>
            <a:r>
              <a:rPr lang="it-IT" altLang="it-IT" sz="1800" dirty="0" smtClean="0"/>
              <a:t>Naturali difese dell'organismo. Azione di sostegno e ricostituente. Antiossidante</a:t>
            </a:r>
            <a:r>
              <a:rPr lang="it-IT" altLang="it-IT" dirty="0" smtClean="0"/>
              <a:t>.</a:t>
            </a:r>
          </a:p>
          <a:p>
            <a:endParaRPr lang="it-IT" altLang="it-IT" sz="2000" dirty="0" smtClean="0"/>
          </a:p>
          <a:p>
            <a:r>
              <a:rPr lang="en-US" altLang="it-IT" sz="1800" b="1" i="1" dirty="0" smtClean="0"/>
              <a:t>FUNGHI  SHIITAKE-LENTINULA EDODES </a:t>
            </a:r>
            <a:r>
              <a:rPr lang="en-US" altLang="it-IT" sz="1800" b="1" dirty="0" smtClean="0"/>
              <a:t>(BERK.)</a:t>
            </a:r>
            <a:endParaRPr lang="it-IT" altLang="it-IT" sz="1800" dirty="0" smtClean="0"/>
          </a:p>
          <a:p>
            <a:r>
              <a:rPr lang="it-IT" altLang="it-IT" sz="1800" dirty="0" smtClean="0"/>
              <a:t>Naturali difese dell'organismo.</a:t>
            </a:r>
            <a:r>
              <a:rPr lang="it-IT" altLang="it-IT" sz="1800" b="1" dirty="0" smtClean="0"/>
              <a:t>  </a:t>
            </a:r>
            <a:endParaRPr lang="it-IT" altLang="it-IT" sz="1800" dirty="0" smtClean="0"/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3187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Vegetali in GoJUVO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r>
              <a:rPr lang="en-GB" altLang="it-IT" sz="1800" b="1" i="1" smtClean="0"/>
              <a:t>MIRTILLO-VACCINIUM MYRTILLUS </a:t>
            </a:r>
            <a:r>
              <a:rPr lang="en-GB" altLang="it-IT" sz="1800" b="1" smtClean="0"/>
              <a:t>L.  </a:t>
            </a:r>
            <a:r>
              <a:rPr lang="en-US" altLang="it-IT" sz="1800" b="1" smtClean="0"/>
              <a:t>Fructus</a:t>
            </a:r>
          </a:p>
          <a:p>
            <a:r>
              <a:rPr lang="it-IT" altLang="it-IT" sz="1800" smtClean="0"/>
              <a:t>Funzionalità del microcircolo (gambe pesanti). Antiossidante. Benessere della vista, Regolarità del transito intestinale.</a:t>
            </a:r>
          </a:p>
          <a:p>
            <a:r>
              <a:rPr lang="en-US" altLang="it-IT" sz="1800" b="1" i="1" smtClean="0"/>
              <a:t>ARONIA MELANOCARPA </a:t>
            </a:r>
            <a:r>
              <a:rPr lang="en-US" altLang="it-IT" sz="1800" b="1" smtClean="0"/>
              <a:t>(MICHX.) </a:t>
            </a:r>
            <a:r>
              <a:rPr lang="fr-FR" altLang="it-IT" sz="1800" b="1" smtClean="0"/>
              <a:t>ELLIOT fructus fructus</a:t>
            </a:r>
            <a:endParaRPr lang="it-IT" altLang="it-IT" sz="1800" smtClean="0"/>
          </a:p>
          <a:p>
            <a:r>
              <a:rPr lang="fr-FR" altLang="it-IT" sz="1800" b="1" smtClean="0"/>
              <a:t> </a:t>
            </a:r>
            <a:r>
              <a:rPr lang="it-IT" altLang="it-IT" sz="1800" smtClean="0"/>
              <a:t>Naturali difese dell'organismo. Azione di sostegno e ricostituente. Antiossidante.</a:t>
            </a:r>
          </a:p>
          <a:p>
            <a:endParaRPr lang="it-IT" altLang="it-IT" sz="1800" smtClean="0"/>
          </a:p>
          <a:p>
            <a:r>
              <a:rPr lang="fr-FR" altLang="it-IT" sz="1800" b="1" i="1" smtClean="0"/>
              <a:t>UVA FRAGOLA-VITIS VINIFERA </a:t>
            </a:r>
            <a:r>
              <a:rPr lang="fr-FR" altLang="it-IT" sz="1800" b="1" smtClean="0"/>
              <a:t>L. folium, fructus, semen folium, semen,olium</a:t>
            </a:r>
            <a:endParaRPr lang="it-IT" altLang="it-IT" sz="1800" smtClean="0"/>
          </a:p>
          <a:p>
            <a:r>
              <a:rPr lang="it-IT" altLang="it-IT" sz="1800" smtClean="0"/>
              <a:t>Regolare funzionalità dell'apparato cardiovascolare: funzionalità del microcircolo (gambe pesanti). Antiossidante. Regolare integrità e funzionalità delle membrane cellulari. Trofismo e funzionalità della pelle. Contrasto dei disturbi del ciclo mestruale. Funzionalità articolare.</a:t>
            </a:r>
          </a:p>
          <a:p>
            <a:endParaRPr lang="it-IT" altLang="it-IT" sz="1800" smtClean="0"/>
          </a:p>
          <a:p>
            <a:r>
              <a:rPr lang="en-US" altLang="it-IT" sz="1800" b="1" i="1" smtClean="0"/>
              <a:t>ALGA SPIRULINA-SPIRULINA </a:t>
            </a:r>
            <a:r>
              <a:rPr lang="en-US" altLang="it-IT" sz="1800" b="1" smtClean="0"/>
              <a:t>PLATENSIS thallus thallus</a:t>
            </a:r>
            <a:endParaRPr lang="it-IT" altLang="it-IT" sz="1800" smtClean="0"/>
          </a:p>
          <a:p>
            <a:r>
              <a:rPr lang="it-IT" altLang="it-IT" sz="1800" smtClean="0"/>
              <a:t>Azione di sostegno e ricostituente.</a:t>
            </a:r>
          </a:p>
          <a:p>
            <a:endParaRPr lang="it-IT" altLang="it-IT" sz="1800" smtClean="0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7921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5696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259633" y="1412776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Lactobacillus</a:t>
            </a:r>
            <a:r>
              <a:rPr lang="it-IT" sz="2800" dirty="0" smtClean="0"/>
              <a:t>: bacterio benefico acidifica intestino e inibisce  proliferazione di batteri  dannosi che producono ammoniaca e acido solfidrico.</a:t>
            </a:r>
          </a:p>
          <a:p>
            <a:endParaRPr lang="it-IT" sz="2800" dirty="0" smtClean="0"/>
          </a:p>
          <a:p>
            <a:r>
              <a:rPr lang="it-IT" sz="2800" dirty="0" smtClean="0"/>
              <a:t>Tratto intestinale attivi  Macrofagi, Linfociti, Neutrofili : cellule immunitarie con azione protettiva contro agenti patogeni.</a:t>
            </a:r>
          </a:p>
          <a:p>
            <a:endParaRPr lang="it-IT" sz="2800" dirty="0" smtClean="0"/>
          </a:p>
          <a:p>
            <a:r>
              <a:rPr lang="it-IT" sz="3200" dirty="0" smtClean="0"/>
              <a:t>Le cattive condizioni intestinali compromettono l’immunità nei confronti delle malattie </a:t>
            </a:r>
          </a:p>
        </p:txBody>
      </p:sp>
    </p:spTree>
    <p:extLst>
      <p:ext uri="{BB962C8B-B14F-4D97-AF65-F5344CB8AC3E}">
        <p14:creationId xmlns:p14="http://schemas.microsoft.com/office/powerpoint/2010/main" val="7573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2" y="-315416"/>
            <a:ext cx="6885384" cy="68853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15616" y="177281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126608" y="5377279"/>
            <a:ext cx="5832648" cy="150810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4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sz="3600" i="1" dirty="0" err="1" smtClean="0">
                <a:solidFill>
                  <a:srgbClr val="C00000"/>
                </a:solidFill>
              </a:rPr>
              <a:t>When</a:t>
            </a:r>
            <a:r>
              <a:rPr lang="it-IT" sz="3600" i="1" dirty="0" smtClean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you</a:t>
            </a:r>
            <a:r>
              <a:rPr lang="it-IT" sz="3600" i="1" dirty="0" smtClean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teach</a:t>
            </a:r>
            <a:r>
              <a:rPr lang="it-IT" sz="3600" i="1" dirty="0" smtClean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your</a:t>
            </a:r>
            <a:r>
              <a:rPr lang="it-IT" sz="3600" i="1" dirty="0" smtClean="0">
                <a:solidFill>
                  <a:srgbClr val="C00000"/>
                </a:solidFill>
              </a:rPr>
              <a:t> son, </a:t>
            </a:r>
          </a:p>
          <a:p>
            <a:r>
              <a:rPr lang="it-IT" sz="3600" i="1" dirty="0" err="1" smtClean="0">
                <a:solidFill>
                  <a:srgbClr val="C00000"/>
                </a:solidFill>
              </a:rPr>
              <a:t>You</a:t>
            </a:r>
            <a:r>
              <a:rPr lang="it-IT" sz="3600" i="1" dirty="0" smtClean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teach</a:t>
            </a:r>
            <a:r>
              <a:rPr lang="it-IT" sz="3600" i="1" dirty="0" smtClean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your</a:t>
            </a:r>
            <a:r>
              <a:rPr lang="it-IT" sz="3600" i="1" dirty="0">
                <a:solidFill>
                  <a:srgbClr val="C00000"/>
                </a:solidFill>
              </a:rPr>
              <a:t> </a:t>
            </a:r>
            <a:r>
              <a:rPr lang="it-IT" sz="3600" i="1" dirty="0" err="1" smtClean="0">
                <a:solidFill>
                  <a:srgbClr val="C00000"/>
                </a:solidFill>
              </a:rPr>
              <a:t>son’s</a:t>
            </a:r>
            <a:r>
              <a:rPr lang="it-IT" sz="3600" i="1" dirty="0" smtClean="0">
                <a:solidFill>
                  <a:srgbClr val="C00000"/>
                </a:solidFill>
              </a:rPr>
              <a:t> son </a:t>
            </a:r>
          </a:p>
          <a:p>
            <a:pPr algn="r"/>
            <a:r>
              <a:rPr lang="it-IT" sz="2000" i="1" dirty="0" smtClean="0">
                <a:solidFill>
                  <a:srgbClr val="C00000"/>
                </a:solidFill>
              </a:rPr>
              <a:t>Talmud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59160" y="2673251"/>
            <a:ext cx="6283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GRAZIE PER L’ATTENZIONE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7215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59632" y="155679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Nell’intestino avviene la digestione e l’assimilazione</a:t>
            </a:r>
          </a:p>
          <a:p>
            <a:endParaRPr lang="it-IT" sz="2800" dirty="0" smtClean="0"/>
          </a:p>
          <a:p>
            <a:r>
              <a:rPr lang="it-IT" sz="2800" dirty="0" smtClean="0"/>
              <a:t>Intestino tenue e cervello</a:t>
            </a:r>
          </a:p>
          <a:p>
            <a:r>
              <a:rPr lang="it-IT" sz="2800" dirty="0" smtClean="0"/>
              <a:t>Il cervello «digerisce» sul piano emotivo, non materiale, l’intestino digerisce le impressioni materiali.</a:t>
            </a:r>
          </a:p>
          <a:p>
            <a:r>
              <a:rPr lang="it-IT" sz="2800" dirty="0" smtClean="0"/>
              <a:t>Funzione intestino tenue : analisi, scissione, dettaglio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214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1196752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Intestino tenue il cibo è valutato e sfruttato</a:t>
            </a:r>
          </a:p>
          <a:p>
            <a:r>
              <a:rPr lang="it-IT" sz="2800" dirty="0" smtClean="0"/>
              <a:t>Paura esistenza, paura di non riuscire a prendere a sufficienza e di morire di fame</a:t>
            </a:r>
          </a:p>
          <a:p>
            <a:r>
              <a:rPr lang="it-IT" sz="2800" dirty="0" smtClean="0"/>
              <a:t>Diarrea « farsela addosso dalla paura»</a:t>
            </a:r>
          </a:p>
          <a:p>
            <a:r>
              <a:rPr lang="it-IT" sz="2800" dirty="0" smtClean="0"/>
              <a:t>Ci si libera dalle impressioni senza digerirle</a:t>
            </a:r>
          </a:p>
          <a:p>
            <a:r>
              <a:rPr lang="it-IT" sz="2800" dirty="0" smtClean="0"/>
              <a:t>Non resta più niente (in sospeso)</a:t>
            </a:r>
          </a:p>
          <a:p>
            <a:r>
              <a:rPr lang="it-IT" sz="2800" dirty="0" smtClean="0"/>
              <a:t>Le cose seguono il loro corso, si perdono liquidi simbolo di una flessibilità necessaria per dilatare il confine dell’io e superare così le paure.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412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141277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cellule Immunitarie del nostro organismo sono distribuite per due terzi nell’intestino, se l’ambiente intestinale è turbato, il problema si estende.</a:t>
            </a:r>
          </a:p>
          <a:p>
            <a:r>
              <a:rPr lang="it-IT" sz="2800" dirty="0" smtClean="0"/>
              <a:t>La resistenza immunitaria e l’energia vitale si esauriscono</a:t>
            </a:r>
          </a:p>
          <a:p>
            <a:r>
              <a:rPr lang="it-IT" sz="2800" dirty="0" smtClean="0"/>
              <a:t>Il respiro dell’intestino è dispnoico, la mucosa è asfittica</a:t>
            </a:r>
          </a:p>
          <a:p>
            <a:r>
              <a:rPr lang="it-IT" sz="2800" dirty="0" smtClean="0"/>
              <a:t>Nascono innumeri patologie.</a:t>
            </a:r>
          </a:p>
          <a:p>
            <a:r>
              <a:rPr lang="it-IT" sz="2800" dirty="0" smtClean="0"/>
              <a:t>Malattie legate allo stile di vita, </a:t>
            </a:r>
            <a:r>
              <a:rPr lang="it-IT" sz="2800" dirty="0" err="1" smtClean="0"/>
              <a:t>tumori,malattie</a:t>
            </a:r>
            <a:r>
              <a:rPr lang="it-IT" sz="2800" dirty="0" smtClean="0"/>
              <a:t> infettive, disturbi allergici e altre condizioni morbose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109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908720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Un intestino asfittico toglie energia , è come un atleta che non respira e accumula acido lattico che non riesce ad eliminare.</a:t>
            </a:r>
          </a:p>
          <a:p>
            <a:endParaRPr lang="it-IT" sz="2800" dirty="0" smtClean="0"/>
          </a:p>
          <a:p>
            <a:r>
              <a:rPr lang="it-IT" sz="2800" dirty="0" smtClean="0"/>
              <a:t>Nell’intestino ha luogo un’intensa attività che coinvolge  batteri, enzimi e il sistema immunitario che sostiene e protegge la salute dell’intero organismo</a:t>
            </a:r>
          </a:p>
          <a:p>
            <a:endParaRPr lang="it-IT" sz="2800" dirty="0" smtClean="0"/>
          </a:p>
          <a:p>
            <a:r>
              <a:rPr lang="it-IT" sz="2800" dirty="0" smtClean="0"/>
              <a:t>Una alimentazione ricca di nutrienti non permette di mantenere un buon livello energetico se non dispone di un numero sufficiente di enzimi.</a:t>
            </a:r>
          </a:p>
        </p:txBody>
      </p:sp>
    </p:spTree>
    <p:extLst>
      <p:ext uri="{BB962C8B-B14F-4D97-AF65-F5344CB8AC3E}">
        <p14:creationId xmlns:p14="http://schemas.microsoft.com/office/powerpoint/2010/main" val="11458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1196752"/>
            <a:ext cx="7920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Gli enzimi sono sostanze di tipo proteico coinvolte in tutte le attività fisiologiche del nostro organismo e catalizzano le reazioni chimiche del nostro organismo.</a:t>
            </a:r>
          </a:p>
          <a:p>
            <a:endParaRPr lang="it-IT" sz="2800" dirty="0" smtClean="0"/>
          </a:p>
          <a:p>
            <a:r>
              <a:rPr lang="it-IT" sz="2800" dirty="0" smtClean="0"/>
              <a:t>Partecipano a processi fondamentali come</a:t>
            </a:r>
          </a:p>
          <a:p>
            <a:r>
              <a:rPr lang="it-IT" sz="2800" dirty="0" smtClean="0"/>
              <a:t>Respirazione</a:t>
            </a:r>
          </a:p>
          <a:p>
            <a:r>
              <a:rPr lang="it-IT" sz="2800" dirty="0" smtClean="0"/>
              <a:t>Metabolismo</a:t>
            </a:r>
          </a:p>
          <a:p>
            <a:r>
              <a:rPr lang="it-IT" sz="2800" dirty="0" smtClean="0"/>
              <a:t>Eliminazione </a:t>
            </a:r>
          </a:p>
          <a:p>
            <a:r>
              <a:rPr lang="it-IT" sz="2800" dirty="0" err="1" smtClean="0"/>
              <a:t>Detossificazione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895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  <a:alpha val="44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141277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Un’alimentazione ricca di nutrienti non permette un buon livello energetico se non si dispone di un numero sufficiente di Enzimi.</a:t>
            </a:r>
          </a:p>
          <a:p>
            <a:r>
              <a:rPr lang="it-IT" sz="2800" dirty="0" smtClean="0"/>
              <a:t>Nel corpo umano sono presenti 3000-5000 tipi di enzimi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Gli Enzimi sono prodotti per la maggior parte dai batteri intestinali.</a:t>
            </a:r>
          </a:p>
          <a:p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smtClean="0"/>
              <a:t>Se l’ambiente intestinale è turbato dalla proliferazione</a:t>
            </a:r>
          </a:p>
          <a:p>
            <a:r>
              <a:rPr lang="it-IT" sz="2800" dirty="0" smtClean="0"/>
              <a:t>dei batteri nocivi, la produzione di enzimi risulta compromessa.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680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1657</Words>
  <Application>Microsoft Office PowerPoint</Application>
  <PresentationFormat>Presentazione su schermo (4:3)</PresentationFormat>
  <Paragraphs>233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Cibo:  veicolo per  la colonizzazione batterica</vt:lpstr>
      <vt:lpstr>Sistema immunitario intestinale</vt:lpstr>
      <vt:lpstr>Presentazione standard di PowerPoint</vt:lpstr>
      <vt:lpstr>Leaky gut syndrome</vt:lpstr>
      <vt:lpstr>Barriera intestinale LEAKY GUT SYNDROME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Sistema Immunitario intestinale</vt:lpstr>
      <vt:lpstr>Presentazione standard di PowerPoint</vt:lpstr>
      <vt:lpstr>Dieta consigliata da: Hiromi Shinya </vt:lpstr>
      <vt:lpstr>Presentazione standard di PowerPoint</vt:lpstr>
      <vt:lpstr>Presentazione standard di PowerPoint</vt:lpstr>
      <vt:lpstr>Presentazione standard di PowerPoint</vt:lpstr>
      <vt:lpstr>Vegetali che costituiscono GoJUVO</vt:lpstr>
      <vt:lpstr>Altri Vegetali di GoJUVO</vt:lpstr>
      <vt:lpstr>Vegetali in GoJUVO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Respiro dell’intestino</dc:title>
  <dc:creator>Rosi</dc:creator>
  <cp:lastModifiedBy>Rosi</cp:lastModifiedBy>
  <cp:revision>22</cp:revision>
  <cp:lastPrinted>2015-07-22T06:42:00Z</cp:lastPrinted>
  <dcterms:created xsi:type="dcterms:W3CDTF">2015-07-16T09:48:33Z</dcterms:created>
  <dcterms:modified xsi:type="dcterms:W3CDTF">2015-07-24T17:19:03Z</dcterms:modified>
</cp:coreProperties>
</file>